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0"/>
  </p:notesMasterIdLst>
  <p:sldIdLst>
    <p:sldId id="256" r:id="rId2"/>
    <p:sldId id="286" r:id="rId3"/>
    <p:sldId id="259" r:id="rId4"/>
    <p:sldId id="289" r:id="rId5"/>
    <p:sldId id="325" r:id="rId6"/>
    <p:sldId id="285" r:id="rId7"/>
    <p:sldId id="326" r:id="rId8"/>
    <p:sldId id="327" r:id="rId9"/>
    <p:sldId id="283" r:id="rId10"/>
    <p:sldId id="290" r:id="rId11"/>
    <p:sldId id="284" r:id="rId12"/>
    <p:sldId id="291" r:id="rId13"/>
    <p:sldId id="319" r:id="rId14"/>
    <p:sldId id="282" r:id="rId15"/>
    <p:sldId id="292" r:id="rId16"/>
    <p:sldId id="293" r:id="rId17"/>
    <p:sldId id="335" r:id="rId18"/>
    <p:sldId id="328" r:id="rId19"/>
    <p:sldId id="329" r:id="rId20"/>
    <p:sldId id="330" r:id="rId21"/>
    <p:sldId id="331" r:id="rId22"/>
    <p:sldId id="294" r:id="rId23"/>
    <p:sldId id="295" r:id="rId24"/>
    <p:sldId id="317" r:id="rId25"/>
    <p:sldId id="318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6" r:id="rId45"/>
    <p:sldId id="334" r:id="rId46"/>
    <p:sldId id="321" r:id="rId47"/>
    <p:sldId id="323" r:id="rId48"/>
    <p:sldId id="324" r:id="rId4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83" autoAdjust="0"/>
  </p:normalViewPr>
  <p:slideViewPr>
    <p:cSldViewPr snapToGrid="0" snapToObjects="1">
      <p:cViewPr varScale="1">
        <p:scale>
          <a:sx n="66" d="100"/>
          <a:sy n="66" d="100"/>
        </p:scale>
        <p:origin x="122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ECB14-A694-894A-B1B5-F651A3F9D78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523E7-76EF-2945-AB4A-B4572F3EA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1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https://www.section.io/engineering-education/understanding-pattern-recognition-in-machine-learning/</a:t>
            </a:r>
          </a:p>
          <a:p>
            <a:r>
              <a:rPr lang="en-US" dirty="0"/>
              <a:t>https://dzone.com/articles/machine-learning-and-pattern-recognition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9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News Gothic MT" charset="0"/>
              </a:rPr>
              <a:t>Character recognition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News Gothic MT" charset="0"/>
              </a:rPr>
              <a:t>Medical imaging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 of splitting customers into separate groups depending on their attributes or behavior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9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9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 bass: lengthy, wider, more lightness (Golden colored)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31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B87E3F-517B-0448-9530-0E34C95C013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5913" y="696913"/>
            <a:ext cx="6611937" cy="3719512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8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5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2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01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Salmon</a:t>
            </a:r>
            <a:r>
              <a:rPr lang="en-US" baseline="0" dirty="0"/>
              <a:t> is tasty than see bass. So if salmon goes with see bass, customer will be happy, otherwise complain. So reduce the </a:t>
            </a:r>
            <a:r>
              <a:rPr lang="en-US" dirty="0">
                <a:latin typeface="News Gothic MT" charset="0"/>
              </a:rPr>
              <a:t>number of sea bass that are classified salmon!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60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9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47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Noise: </a:t>
            </a:r>
            <a:r>
              <a:rPr lang="en-US" b="0" dirty="0"/>
              <a:t> some exceptional data w.r.t some sequence/pattern. </a:t>
            </a:r>
            <a:r>
              <a:rPr lang="en-US" b="1" dirty="0"/>
              <a:t>Called gray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62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23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5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43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Classifier must be robust with least noise.  Robust(Efficient and effective(accurate))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14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post-processor uses the output of the classifier to decide on the recommended action.</a:t>
            </a:r>
            <a:endParaRPr lang="en-US" dirty="0"/>
          </a:p>
          <a:p>
            <a:r>
              <a:rPr lang="en-US" dirty="0"/>
              <a:t>https://www.section.io/engineering-education/understanding-pattern-recognition-in-machine-learning/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99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machine learning is used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self-driving cars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 fraud detection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recognition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 suggestion by Facebook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 Various top companies such as Netflix and Amazon have build machine learning models that are using a vast amount of data to analyze the user interest and recommend product accordingly.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is about predicting a label and regression is about predicting a quantity.</a:t>
            </a:r>
          </a:p>
          <a:p>
            <a:r>
              <a:rPr lang="en-US" sz="1100" dirty="0"/>
              <a:t>Classification: Will</a:t>
            </a:r>
            <a:r>
              <a:rPr lang="en-US" sz="1100" baseline="0" dirty="0"/>
              <a:t> it be Cold or Hot tomorrow?</a:t>
            </a:r>
            <a:br>
              <a:rPr lang="en-US" sz="1100" dirty="0"/>
            </a:br>
            <a:r>
              <a:rPr lang="en-US" sz="1100" dirty="0"/>
              <a:t>Regression:</a:t>
            </a:r>
            <a:r>
              <a:rPr lang="en-US" sz="1100" baseline="0" dirty="0"/>
              <a:t> What is the temperature going to be tomorrow? 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2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9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2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523E7-76EF-2945-AB4A-B4572F3EA1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0587" y="2942602"/>
            <a:ext cx="9530575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10096869" y="2944634"/>
            <a:ext cx="1587131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10283619" y="3136658"/>
            <a:ext cx="1213632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>
          <a:xfrm>
            <a:off x="593978" y="3055622"/>
            <a:ext cx="926379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2435" y="4625268"/>
            <a:ext cx="1016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2429" y="4559277"/>
            <a:ext cx="9006888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18628" y="3139440"/>
            <a:ext cx="9014491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073" y="4648200"/>
            <a:ext cx="8737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273" y="3227034"/>
            <a:ext cx="88392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8936" y="228600"/>
            <a:ext cx="247904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73634" y="351410"/>
            <a:ext cx="2229647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98103" y="395428"/>
            <a:ext cx="1980708" cy="5788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229600" cy="5791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2635" y="2946400"/>
            <a:ext cx="11020213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56875" y="3048000"/>
            <a:ext cx="1071173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41" y="3200400"/>
            <a:ext cx="102616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0661" y="4541521"/>
            <a:ext cx="1042416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941" y="4607511"/>
            <a:ext cx="102616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010" y="3124200"/>
            <a:ext cx="10423465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171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71" y="1722438"/>
            <a:ext cx="5386917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171" y="2438400"/>
            <a:ext cx="5386917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22438"/>
            <a:ext cx="5389033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389033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1" name="Rounded Rectangle 10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2" name="Rounded Rectangle 11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685800"/>
            <a:ext cx="6096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6712" y="1505712"/>
            <a:ext cx="3622088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902254" y="1642472"/>
            <a:ext cx="3311005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334" y="2971800"/>
            <a:ext cx="3064845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334" y="1734312"/>
            <a:ext cx="3064845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4400" y="621437"/>
            <a:ext cx="103632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12/6/2022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4953000"/>
            <a:ext cx="103632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1016000" y="5029200"/>
            <a:ext cx="10134353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19200" y="5638800"/>
            <a:ext cx="9771352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07452" y="5074920"/>
            <a:ext cx="10594848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5052" y="5656557"/>
            <a:ext cx="9659648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05401"/>
            <a:ext cx="9771352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7" name="Rounded Rectangle 6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760" y="278166"/>
            <a:ext cx="114604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151" y="372862"/>
            <a:ext cx="11174027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0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Supervised 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most common types of supervised learning are </a:t>
            </a:r>
          </a:p>
          <a:p>
            <a:r>
              <a:rPr lang="en-US" b="1" dirty="0"/>
              <a:t>Classification </a:t>
            </a:r>
          </a:p>
          <a:p>
            <a:pPr lvl="1"/>
            <a:r>
              <a:rPr lang="en-US" dirty="0"/>
              <a:t>Prediction/Classification of the discrete values</a:t>
            </a:r>
          </a:p>
          <a:p>
            <a:pPr lvl="1"/>
            <a:r>
              <a:rPr lang="en-US" dirty="0"/>
              <a:t>outputs are discrete labels </a:t>
            </a:r>
          </a:p>
          <a:p>
            <a:pPr lvl="1"/>
            <a:r>
              <a:rPr lang="en-US" dirty="0"/>
              <a:t>Male or Female, True or False, Spam or Not Spam, etc.</a:t>
            </a:r>
          </a:p>
          <a:p>
            <a:r>
              <a:rPr lang="en-US" b="1" dirty="0"/>
              <a:t>Regression</a:t>
            </a:r>
          </a:p>
          <a:p>
            <a:pPr lvl="1"/>
            <a:r>
              <a:rPr lang="en-US" dirty="0"/>
              <a:t>algorithms are used to predict the continuous values</a:t>
            </a:r>
          </a:p>
          <a:p>
            <a:pPr lvl="1"/>
            <a:r>
              <a:rPr lang="en-US" dirty="0"/>
              <a:t>outputs are real-valued. </a:t>
            </a:r>
          </a:p>
          <a:p>
            <a:pPr lvl="1"/>
            <a:r>
              <a:rPr lang="en-US" dirty="0"/>
              <a:t>price, salary, age, stock exchange market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4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Unsupervised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unsupervised learning or clustering there is no explicit supervision, and the system forms clusters or “natural groupings” of the input patterns.</a:t>
            </a:r>
          </a:p>
          <a:p>
            <a:pPr algn="just"/>
            <a:r>
              <a:rPr lang="en-US" altLang="ja-JP" dirty="0">
                <a:cs typeface="ＭＳ Ｐゴシック" charset="0"/>
              </a:rPr>
              <a:t>The data have no target attribute. i.e. input data set is unlabeled</a:t>
            </a:r>
          </a:p>
          <a:p>
            <a:pPr algn="just"/>
            <a:r>
              <a:rPr lang="en-US" altLang="ja-JP" dirty="0">
                <a:cs typeface="ＭＳ Ｐゴシック" charset="0"/>
              </a:rPr>
              <a:t>we don't have a predetermined result. The machine tries to find useful insights from the huge amount of data</a:t>
            </a:r>
          </a:p>
          <a:p>
            <a:pPr marL="114300" indent="0" algn="just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7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Unsupervised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two most important examples are </a:t>
            </a:r>
          </a:p>
          <a:p>
            <a:r>
              <a:rPr lang="en-US" b="1" dirty="0"/>
              <a:t>Dimension reduction</a:t>
            </a:r>
          </a:p>
          <a:p>
            <a:pPr lvl="1"/>
            <a:r>
              <a:rPr lang="en-US" dirty="0"/>
              <a:t>Principle component Analysis(PCA)</a:t>
            </a:r>
          </a:p>
          <a:p>
            <a:pPr lvl="2"/>
            <a:r>
              <a:rPr lang="en-US" dirty="0"/>
              <a:t>Singular Value Decomposition(SVD), for matrix factorization in PCA</a:t>
            </a:r>
          </a:p>
          <a:p>
            <a:pPr lvl="1"/>
            <a:r>
              <a:rPr lang="en-US" dirty="0"/>
              <a:t>Independent computing analysis (ICA)</a:t>
            </a:r>
          </a:p>
          <a:p>
            <a:pPr lvl="2"/>
            <a:r>
              <a:rPr lang="en-US" dirty="0"/>
              <a:t>a technique to separate the mixture of signals into their different sources</a:t>
            </a:r>
          </a:p>
          <a:p>
            <a:pPr lvl="1"/>
            <a:endParaRPr lang="en-US" dirty="0"/>
          </a:p>
          <a:p>
            <a:r>
              <a:rPr lang="en-US" b="1" dirty="0"/>
              <a:t> Clustering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K- MEANS</a:t>
            </a:r>
          </a:p>
          <a:p>
            <a:pPr lvl="1"/>
            <a:r>
              <a:rPr lang="en-US" dirty="0"/>
              <a:t>density-based clustering</a:t>
            </a:r>
          </a:p>
          <a:p>
            <a:pPr lvl="2"/>
            <a:r>
              <a:rPr lang="en-US" dirty="0"/>
              <a:t>unsupervised learning methods that identify distinctive groups/clusters in the data</a:t>
            </a:r>
          </a:p>
          <a:p>
            <a:pPr lvl="1"/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19352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Cocktail Party Proble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1817" y="1752601"/>
            <a:ext cx="5830887" cy="4373563"/>
          </a:xfrm>
        </p:spPr>
      </p:pic>
    </p:spTree>
    <p:extLst>
      <p:ext uri="{BB962C8B-B14F-4D97-AF65-F5344CB8AC3E}">
        <p14:creationId xmlns:p14="http://schemas.microsoft.com/office/powerpoint/2010/main" val="404633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Reinforcement 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Reinforcement Learning is a type of Machine Learning, and thereby also a branch of Artificial Intelligence. </a:t>
            </a:r>
          </a:p>
          <a:p>
            <a:pPr algn="just"/>
            <a:r>
              <a:rPr lang="en-US" dirty="0"/>
              <a:t>A feedback-based learning method, in which a learning agent gets a reward for each right action and gets a penalty for each wrong action</a:t>
            </a:r>
          </a:p>
          <a:p>
            <a:pPr algn="just"/>
            <a:r>
              <a:rPr lang="en-US" dirty="0"/>
              <a:t>The agent learns automatically with these feedbacks and improves its performance to get the most reward points. </a:t>
            </a:r>
          </a:p>
        </p:txBody>
      </p:sp>
    </p:spTree>
    <p:extLst>
      <p:ext uri="{BB962C8B-B14F-4D97-AF65-F5344CB8AC3E}">
        <p14:creationId xmlns:p14="http://schemas.microsoft.com/office/powerpoint/2010/main" val="310345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 TYPES OF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Semi-supervised learning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In which only a subset of the training data is labeled.</a:t>
            </a:r>
          </a:p>
          <a:p>
            <a:pPr algn="just"/>
            <a:r>
              <a:rPr lang="en-US" b="1" dirty="0"/>
              <a:t>Time-series forecasting</a:t>
            </a:r>
            <a:endParaRPr lang="en-US" dirty="0"/>
          </a:p>
          <a:p>
            <a:pPr lvl="1" algn="just"/>
            <a:r>
              <a:rPr lang="en-US" dirty="0"/>
              <a:t>Such as in financial markets </a:t>
            </a:r>
          </a:p>
          <a:p>
            <a:pPr algn="just"/>
            <a:r>
              <a:rPr lang="en-US" b="1" dirty="0"/>
              <a:t>Anomaly detection </a:t>
            </a:r>
          </a:p>
          <a:p>
            <a:pPr lvl="1" algn="just"/>
            <a:r>
              <a:rPr lang="en-US" dirty="0"/>
              <a:t>Such as used for fault-detection in factories and in surveillance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chineLearningDiagra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99" r="-172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279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50128" y="408373"/>
            <a:ext cx="8260672" cy="1039427"/>
          </a:xfrm>
        </p:spPr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Applications of ML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752601"/>
            <a:ext cx="8229600" cy="4373563"/>
          </a:xfrm>
        </p:spPr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Face Recognition</a:t>
            </a:r>
          </a:p>
          <a:p>
            <a:pPr eaLnBrk="1" hangingPunct="1"/>
            <a:r>
              <a:rPr lang="en-US" dirty="0">
                <a:latin typeface="News Gothic MT" charset="0"/>
              </a:rPr>
              <a:t>Character recognition</a:t>
            </a:r>
          </a:p>
          <a:p>
            <a:pPr eaLnBrk="1" hangingPunct="1"/>
            <a:r>
              <a:rPr lang="en-US" dirty="0">
                <a:latin typeface="News Gothic MT" charset="0"/>
              </a:rPr>
              <a:t>Finger print recognition</a:t>
            </a:r>
          </a:p>
          <a:p>
            <a:pPr eaLnBrk="1" hangingPunct="1"/>
            <a:r>
              <a:rPr lang="en-US" dirty="0">
                <a:latin typeface="News Gothic MT" charset="0"/>
              </a:rPr>
              <a:t>Object recognition</a:t>
            </a:r>
          </a:p>
          <a:p>
            <a:pPr eaLnBrk="1" hangingPunct="1"/>
            <a:r>
              <a:rPr lang="en-US" dirty="0">
                <a:latin typeface="News Gothic MT" charset="0"/>
              </a:rPr>
              <a:t>Medical imaging</a:t>
            </a:r>
          </a:p>
          <a:p>
            <a:pPr eaLnBrk="1" hangingPunct="1"/>
            <a:r>
              <a:rPr lang="en-US" dirty="0">
                <a:latin typeface="News Gothic MT" charset="0"/>
              </a:rPr>
              <a:t>Document classification</a:t>
            </a:r>
          </a:p>
          <a:p>
            <a:pPr eaLnBrk="1" hangingPunct="1"/>
            <a:r>
              <a:rPr lang="en-US" dirty="0">
                <a:latin typeface="News Gothic MT" charset="0"/>
              </a:rPr>
              <a:t>And many more</a:t>
            </a:r>
            <a:r>
              <a:rPr lang="mr-IN" dirty="0">
                <a:latin typeface="News Gothic MT" charset="0"/>
              </a:rPr>
              <a:t>…</a:t>
            </a:r>
            <a:r>
              <a:rPr lang="en-US" dirty="0">
                <a:latin typeface="News Gothic MT" charset="0"/>
              </a:rPr>
              <a:t> </a:t>
            </a:r>
          </a:p>
          <a:p>
            <a:pPr eaLnBrk="1" hangingPunct="1"/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90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recognition is the use of machine learning algorithms to identify patterns. </a:t>
            </a:r>
          </a:p>
          <a:p>
            <a:r>
              <a:rPr lang="en-US" dirty="0"/>
              <a:t>It classifies data based on statistical information or knowledge gained from patterns and their representation.</a:t>
            </a:r>
          </a:p>
          <a:p>
            <a:endParaRPr lang="en-US" dirty="0"/>
          </a:p>
          <a:p>
            <a:r>
              <a:rPr lang="en-US" dirty="0"/>
              <a:t>In case of labelled data, labeled training data is used to train pattern recognition systems. A label is attached to a specific input value that is used to produce a pattern-based output. </a:t>
            </a:r>
          </a:p>
          <a:p>
            <a:r>
              <a:rPr lang="en-US" dirty="0"/>
              <a:t>In the absence of labeled data, computer algorithms may be employed to find unknown patterns.</a:t>
            </a:r>
          </a:p>
        </p:txBody>
      </p:sp>
    </p:spTree>
    <p:extLst>
      <p:ext uri="{BB962C8B-B14F-4D97-AF65-F5344CB8AC3E}">
        <p14:creationId xmlns:p14="http://schemas.microsoft.com/office/powerpoint/2010/main" val="215029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pattern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8497614" cy="4373563"/>
          </a:xfrm>
        </p:spPr>
        <p:txBody>
          <a:bodyPr/>
          <a:lstStyle/>
          <a:p>
            <a:r>
              <a:rPr lang="en-US" dirty="0"/>
              <a:t>Pattern recognition has the following features:</a:t>
            </a:r>
          </a:p>
          <a:p>
            <a:pPr lvl="1"/>
            <a:r>
              <a:rPr lang="en-US" dirty="0"/>
              <a:t>completely rely on data and derives any outcome or model from data itself </a:t>
            </a:r>
          </a:p>
          <a:p>
            <a:pPr lvl="1"/>
            <a:r>
              <a:rPr lang="en-US" dirty="0"/>
              <a:t>It has great precision in recognizing patterns.</a:t>
            </a:r>
          </a:p>
          <a:p>
            <a:pPr lvl="1"/>
            <a:r>
              <a:rPr lang="en-US" dirty="0"/>
              <a:t>It can recognize unfamiliar objects.</a:t>
            </a:r>
          </a:p>
          <a:p>
            <a:pPr lvl="1"/>
            <a:r>
              <a:rPr lang="en-US" dirty="0"/>
              <a:t>It can recognize shapes and objects accurately from various angles.</a:t>
            </a:r>
          </a:p>
          <a:p>
            <a:pPr lvl="1"/>
            <a:r>
              <a:rPr lang="en-US" dirty="0"/>
              <a:t>It can recover patterns in instances of missing data.</a:t>
            </a:r>
          </a:p>
          <a:p>
            <a:pPr lvl="1"/>
            <a:r>
              <a:rPr lang="en-US" dirty="0"/>
              <a:t>A pattern recognition system can discover patterns that are partly hidden.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9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Machine Learning and Pattern Recognition 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</a:t>
            </a:r>
          </a:p>
          <a:p>
            <a:r>
              <a:rPr lang="en-US" dirty="0"/>
              <a:t>Decision process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Pattern recognition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0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pattern recognition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gets trained and becomes adaptable to give result in an accurate manner</a:t>
            </a:r>
          </a:p>
          <a:p>
            <a:r>
              <a:rPr lang="en-US" dirty="0"/>
              <a:t>A section of the dataset is used for training the system while the rest is used for testing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8" y="3592514"/>
            <a:ext cx="7562193" cy="310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The training set contains images or data used for training or building the model. </a:t>
            </a:r>
          </a:p>
          <a:p>
            <a:pPr lvl="1"/>
            <a:r>
              <a:rPr lang="en-US" dirty="0"/>
              <a:t>Training rules are used to provide the criteria for output decisions.</a:t>
            </a:r>
          </a:p>
          <a:p>
            <a:pPr lvl="1"/>
            <a:r>
              <a:rPr lang="en-US" dirty="0"/>
              <a:t>All the relevant information is extracted from the data and results are obtained. </a:t>
            </a:r>
          </a:p>
          <a:p>
            <a:pPr lvl="1"/>
            <a:r>
              <a:rPr lang="en-US" dirty="0"/>
              <a:t>Generally, 80-85% of the data of the dataset is taken for training data.</a:t>
            </a:r>
          </a:p>
          <a:p>
            <a:r>
              <a:rPr lang="en-US" dirty="0"/>
              <a:t>Testing Data</a:t>
            </a:r>
          </a:p>
          <a:p>
            <a:pPr lvl="1"/>
            <a:r>
              <a:rPr lang="en-US" dirty="0"/>
              <a:t>Testing data is used to test the system. </a:t>
            </a:r>
          </a:p>
          <a:p>
            <a:pPr lvl="1"/>
            <a:r>
              <a:rPr lang="en-US" dirty="0"/>
              <a:t>It is the set of data which is used to verify whether the system is producing the correct output after being trained or not. </a:t>
            </a:r>
          </a:p>
          <a:p>
            <a:pPr lvl="1"/>
            <a:r>
              <a:rPr lang="en-US" dirty="0"/>
              <a:t>Generally, 20% of the data of the dataset is used for testing.</a:t>
            </a:r>
          </a:p>
          <a:p>
            <a:pPr lvl="1"/>
            <a:r>
              <a:rPr lang="en-US" dirty="0"/>
              <a:t>Testing data is used to measure the accuracy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937417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charset="0"/>
              </a:rPr>
              <a:t>Example</a:t>
            </a:r>
          </a:p>
        </p:txBody>
      </p:sp>
      <p:pic>
        <p:nvPicPr>
          <p:cNvPr id="28674" name="Picture 3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36800"/>
            <a:ext cx="73152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24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charset="0"/>
              </a:rPr>
              <a:t>Example</a:t>
            </a:r>
          </a:p>
        </p:txBody>
      </p:sp>
      <p:pic>
        <p:nvPicPr>
          <p:cNvPr id="29698" name="Picture 3" descr="Fig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1" y="1624506"/>
            <a:ext cx="8239125" cy="433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18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ews Gothic MT" charset="0"/>
              </a:rPr>
              <a:t>Segmentation</a:t>
            </a:r>
          </a:p>
        </p:txBody>
      </p:sp>
      <p:pic>
        <p:nvPicPr>
          <p:cNvPr id="62466" name="Content Placeholder 3" descr="6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2" b="11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266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News Gothic MT" charset="0"/>
            </a:endParaRPr>
          </a:p>
        </p:txBody>
      </p:sp>
      <p:pic>
        <p:nvPicPr>
          <p:cNvPr id="63490" name="Content Placeholder 3" descr="fou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80" r="-425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81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Machine Perception</a:t>
            </a:r>
          </a:p>
        </p:txBody>
      </p:sp>
      <p:sp>
        <p:nvSpPr>
          <p:cNvPr id="3174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Build a machine that can recognize patterns:</a:t>
            </a:r>
          </a:p>
          <a:p>
            <a:pPr eaLnBrk="1" hangingPunct="1"/>
            <a:endParaRPr lang="en-US">
              <a:latin typeface="News Gothic MT" charset="0"/>
            </a:endParaRPr>
          </a:p>
          <a:p>
            <a:pPr lvl="1" eaLnBrk="1" hangingPunct="1"/>
            <a:r>
              <a:rPr lang="en-US">
                <a:latin typeface="News Gothic MT" charset="0"/>
              </a:rPr>
              <a:t>Speech recognition</a:t>
            </a:r>
            <a:br>
              <a:rPr lang="en-US">
                <a:latin typeface="News Gothic MT" charset="0"/>
              </a:rPr>
            </a:br>
            <a:endParaRPr lang="en-US">
              <a:latin typeface="News Gothic MT" charset="0"/>
            </a:endParaRPr>
          </a:p>
          <a:p>
            <a:pPr lvl="1" eaLnBrk="1" hangingPunct="1"/>
            <a:r>
              <a:rPr lang="en-US">
                <a:latin typeface="News Gothic MT" charset="0"/>
              </a:rPr>
              <a:t>Fingerprint identification</a:t>
            </a:r>
            <a:br>
              <a:rPr lang="en-US">
                <a:latin typeface="News Gothic MT" charset="0"/>
              </a:rPr>
            </a:br>
            <a:endParaRPr lang="en-US">
              <a:latin typeface="News Gothic MT" charset="0"/>
            </a:endParaRPr>
          </a:p>
          <a:p>
            <a:pPr lvl="1" eaLnBrk="1" hangingPunct="1"/>
            <a:r>
              <a:rPr lang="en-US">
                <a:latin typeface="News Gothic MT" charset="0"/>
              </a:rPr>
              <a:t>OCR (Optical Character Recognition)</a:t>
            </a:r>
            <a:br>
              <a:rPr lang="en-US">
                <a:latin typeface="News Gothic MT" charset="0"/>
              </a:rPr>
            </a:br>
            <a:endParaRPr lang="en-US">
              <a:latin typeface="News Gothic MT" charset="0"/>
            </a:endParaRPr>
          </a:p>
          <a:p>
            <a:pPr lvl="1" eaLnBrk="1" hangingPunct="1"/>
            <a:r>
              <a:rPr lang="en-US">
                <a:latin typeface="News Gothic MT" charset="0"/>
              </a:rPr>
              <a:t>DNA sequence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329192264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An Example</a:t>
            </a:r>
          </a:p>
        </p:txBody>
      </p:sp>
      <p:sp>
        <p:nvSpPr>
          <p:cNvPr id="3277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Arial" charset="0"/>
              </a:rPr>
              <a:t>“</a:t>
            </a:r>
            <a:r>
              <a:rPr lang="en-US" altLang="ja-JP">
                <a:latin typeface="News Gothic MT" charset="0"/>
              </a:rPr>
              <a:t>Sorting incoming Fish on a conveyor according to species using optical sensing</a:t>
            </a:r>
            <a:r>
              <a:rPr lang="ja-JP" altLang="en-US">
                <a:latin typeface="Arial" charset="0"/>
              </a:rPr>
              <a:t>”</a:t>
            </a:r>
            <a:endParaRPr lang="en-US" altLang="ja-JP">
              <a:latin typeface="News Gothic MT" charset="0"/>
            </a:endParaRPr>
          </a:p>
          <a:p>
            <a:pPr eaLnBrk="1" hangingPunct="1"/>
            <a:endParaRPr lang="en-US">
              <a:latin typeface="News Gothic MT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News Gothic MT" charset="0"/>
              </a:rPr>
              <a:t>					Sea bass</a:t>
            </a:r>
          </a:p>
          <a:p>
            <a:pPr eaLnBrk="1" hangingPunct="1">
              <a:buFontTx/>
              <a:buNone/>
            </a:pPr>
            <a:r>
              <a:rPr lang="en-US">
                <a:latin typeface="News Gothic MT" charset="0"/>
              </a:rPr>
              <a:t>		Species</a:t>
            </a:r>
          </a:p>
          <a:p>
            <a:pPr eaLnBrk="1" hangingPunct="1">
              <a:buFontTx/>
              <a:buNone/>
            </a:pPr>
            <a:r>
              <a:rPr lang="en-US">
                <a:latin typeface="News Gothic MT" charset="0"/>
              </a:rPr>
              <a:t>					Salmon</a:t>
            </a:r>
          </a:p>
          <a:p>
            <a:pPr eaLnBrk="1" hangingPunct="1"/>
            <a:endParaRPr lang="en-US">
              <a:latin typeface="News Gothic MT" charset="0"/>
            </a:endParaRPr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 flipV="1">
            <a:off x="4419600" y="3254144"/>
            <a:ext cx="1219200" cy="4572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4407204" y="3765088"/>
            <a:ext cx="1219200" cy="3810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7915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idx="1"/>
          </p:nvPr>
        </p:nvSpPr>
        <p:spPr>
          <a:xfrm>
            <a:off x="1658938" y="914401"/>
            <a:ext cx="8896350" cy="5337175"/>
          </a:xfrm>
        </p:spPr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Problem Analysis</a:t>
            </a:r>
          </a:p>
          <a:p>
            <a:pPr marL="411480" lvl="1" indent="0">
              <a:buNone/>
            </a:pPr>
            <a:endParaRPr lang="en-US" dirty="0">
              <a:latin typeface="News Gothic MT" charset="0"/>
            </a:endParaRPr>
          </a:p>
          <a:p>
            <a:pPr lvl="1"/>
            <a:r>
              <a:rPr lang="en-US" dirty="0">
                <a:latin typeface="News Gothic MT" charset="0"/>
              </a:rPr>
              <a:t>Set up a camera and take some sample images to extract features</a:t>
            </a:r>
          </a:p>
          <a:p>
            <a:pPr lvl="1" eaLnBrk="1" hangingPunct="1"/>
            <a:endParaRPr lang="en-US" dirty="0">
              <a:latin typeface="News Gothic MT" charset="0"/>
            </a:endParaRPr>
          </a:p>
          <a:p>
            <a:pPr lvl="2"/>
            <a:r>
              <a:rPr lang="en-US" dirty="0">
                <a:latin typeface="News Gothic MT" charset="0"/>
              </a:rPr>
              <a:t>Length</a:t>
            </a:r>
          </a:p>
          <a:p>
            <a:pPr lvl="2" eaLnBrk="1" hangingPunct="1"/>
            <a:r>
              <a:rPr lang="en-US" dirty="0">
                <a:latin typeface="News Gothic MT" charset="0"/>
              </a:rPr>
              <a:t>Lightness</a:t>
            </a:r>
          </a:p>
          <a:p>
            <a:pPr lvl="2" eaLnBrk="1" hangingPunct="1"/>
            <a:r>
              <a:rPr lang="en-US" dirty="0">
                <a:latin typeface="News Gothic MT" charset="0"/>
              </a:rPr>
              <a:t>Width</a:t>
            </a:r>
          </a:p>
          <a:p>
            <a:pPr lvl="2" eaLnBrk="1" hangingPunct="1"/>
            <a:r>
              <a:rPr lang="en-US" dirty="0">
                <a:latin typeface="News Gothic MT" charset="0"/>
              </a:rPr>
              <a:t>Number and shape of fins</a:t>
            </a:r>
          </a:p>
          <a:p>
            <a:pPr lvl="2" eaLnBrk="1" hangingPunct="1"/>
            <a:r>
              <a:rPr lang="en-US" dirty="0">
                <a:latin typeface="News Gothic MT" charset="0"/>
              </a:rPr>
              <a:t>Position of the mouth, etc…</a:t>
            </a:r>
          </a:p>
          <a:p>
            <a:pPr lvl="2" eaLnBrk="1" hangingPunct="1"/>
            <a:endParaRPr lang="en-US" dirty="0">
              <a:latin typeface="News Gothic MT" charset="0"/>
            </a:endParaRPr>
          </a:p>
          <a:p>
            <a:pPr lvl="2" eaLnBrk="1" hangingPunct="1"/>
            <a:r>
              <a:rPr lang="en-US" dirty="0">
                <a:latin typeface="News Gothic MT" charset="0"/>
              </a:rPr>
              <a:t>This is the set of all suggested features to explore for use in our classifier!</a:t>
            </a:r>
          </a:p>
          <a:p>
            <a:pPr lvl="2" eaLnBrk="1" hangingPunct="1"/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97357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idx="1"/>
          </p:nvPr>
        </p:nvSpPr>
        <p:spPr>
          <a:xfrm>
            <a:off x="1658938" y="990601"/>
            <a:ext cx="8896350" cy="5260975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News Gothic MT" charset="0"/>
              </a:rPr>
              <a:t>Preprocessing and Features Extraction</a:t>
            </a:r>
          </a:p>
          <a:p>
            <a:pPr marL="411480" lvl="1" indent="0">
              <a:buNone/>
            </a:pPr>
            <a:endParaRPr lang="en-US" dirty="0">
              <a:latin typeface="News Gothic MT" charset="0"/>
            </a:endParaRPr>
          </a:p>
          <a:p>
            <a:pPr algn="just"/>
            <a:r>
              <a:rPr lang="en-US" dirty="0">
                <a:latin typeface="News Gothic MT" charset="0"/>
              </a:rPr>
              <a:t>Use a segmentation operation to isolate fishes from one another and from the background</a:t>
            </a:r>
          </a:p>
          <a:p>
            <a:pPr algn="just" eaLnBrk="1" hangingPunct="1"/>
            <a:r>
              <a:rPr lang="en-US" dirty="0">
                <a:latin typeface="News Gothic MT" charset="0"/>
              </a:rPr>
              <a:t>Information from a single fish is sent to a feature extractor whose purpose is to reduce the data by measuring certain features</a:t>
            </a:r>
          </a:p>
          <a:p>
            <a:pPr algn="just" eaLnBrk="1" hangingPunct="1"/>
            <a:r>
              <a:rPr lang="en-US" dirty="0">
                <a:latin typeface="News Gothic MT" charset="0"/>
              </a:rPr>
              <a:t>The features are passed to a classifier.</a:t>
            </a:r>
          </a:p>
        </p:txBody>
      </p:sp>
    </p:spTree>
    <p:extLst>
      <p:ext uri="{BB962C8B-B14F-4D97-AF65-F5344CB8AC3E}">
        <p14:creationId xmlns:p14="http://schemas.microsoft.com/office/powerpoint/2010/main" val="38706303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Text Book</a:t>
            </a:r>
          </a:p>
          <a:p>
            <a:pPr algn="just"/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b="1" dirty="0">
                <a:solidFill>
                  <a:srgbClr val="000000"/>
                </a:solidFill>
              </a:rPr>
              <a:t>Pattern classification</a:t>
            </a:r>
            <a:r>
              <a:rPr lang="en-US" dirty="0"/>
              <a:t>. John Wiley &amp; Sons, 2012</a:t>
            </a:r>
            <a:r>
              <a:rPr lang="en-US" b="1" dirty="0"/>
              <a:t>.</a:t>
            </a:r>
            <a:endParaRPr lang="en-US" dirty="0"/>
          </a:p>
          <a:p>
            <a:pPr algn="just"/>
            <a:r>
              <a:rPr lang="en-US" dirty="0"/>
              <a:t>Bishop, Christopher M. </a:t>
            </a:r>
            <a:r>
              <a:rPr lang="en-US" b="1" dirty="0">
                <a:solidFill>
                  <a:srgbClr val="000000"/>
                </a:solidFill>
              </a:rPr>
              <a:t>Pattern recognition and machine learning</a:t>
            </a:r>
            <a:r>
              <a:rPr lang="en-US" dirty="0"/>
              <a:t>. springer, 2006.</a:t>
            </a:r>
          </a:p>
          <a:p>
            <a:pPr algn="just"/>
            <a:r>
              <a:rPr lang="en-US" dirty="0"/>
              <a:t>Webb, Andrew R. </a:t>
            </a:r>
            <a:r>
              <a:rPr lang="en-US" b="1" dirty="0">
                <a:solidFill>
                  <a:schemeClr val="tx1"/>
                </a:solidFill>
              </a:rPr>
              <a:t>Statistical pattern recognition</a:t>
            </a:r>
            <a:r>
              <a:rPr lang="en-US" dirty="0"/>
              <a:t>. John Wiley &amp; Sons, 2003.</a:t>
            </a:r>
          </a:p>
          <a:p>
            <a:pPr algn="just"/>
            <a:endParaRPr lang="en-US" b="1" dirty="0"/>
          </a:p>
          <a:p>
            <a:pPr marL="41148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6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7" b="22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679543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03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Classification</a:t>
            </a:r>
          </a:p>
          <a:p>
            <a:pPr eaLnBrk="1" hangingPunct="1"/>
            <a:endParaRPr lang="en-US">
              <a:latin typeface="News Gothic MT" charset="0"/>
            </a:endParaRPr>
          </a:p>
          <a:p>
            <a:pPr lvl="1" eaLnBrk="1" hangingPunct="1"/>
            <a:r>
              <a:rPr lang="en-US">
                <a:latin typeface="News Gothic MT" charset="0"/>
              </a:rPr>
              <a:t>Select the length of the fish as a possible feature for discrimination</a:t>
            </a:r>
          </a:p>
        </p:txBody>
      </p:sp>
    </p:spTree>
    <p:extLst>
      <p:ext uri="{BB962C8B-B14F-4D97-AF65-F5344CB8AC3E}">
        <p14:creationId xmlns:p14="http://schemas.microsoft.com/office/powerpoint/2010/main" val="397301174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371600"/>
            <a:ext cx="8896350" cy="4135438"/>
          </a:xfrm>
        </p:spPr>
      </p:pic>
    </p:spTree>
    <p:extLst>
      <p:ext uri="{BB962C8B-B14F-4D97-AF65-F5344CB8AC3E}">
        <p14:creationId xmlns:p14="http://schemas.microsoft.com/office/powerpoint/2010/main" val="154744324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027"/>
          <p:cNvSpPr>
            <a:spLocks noGrp="1" noChangeArrowheads="1"/>
          </p:cNvSpPr>
          <p:nvPr>
            <p:ph idx="1"/>
          </p:nvPr>
        </p:nvSpPr>
        <p:spPr>
          <a:xfrm>
            <a:off x="2039938" y="1676401"/>
            <a:ext cx="7789862" cy="4575175"/>
          </a:xfrm>
        </p:spPr>
        <p:txBody>
          <a:bodyPr/>
          <a:lstStyle/>
          <a:p>
            <a:r>
              <a:rPr lang="en-US" dirty="0">
                <a:latin typeface="News Gothic MT" charset="0"/>
              </a:rPr>
              <a:t>The </a:t>
            </a:r>
            <a:r>
              <a:rPr lang="en-US" dirty="0">
                <a:solidFill>
                  <a:srgbClr val="25701F"/>
                </a:solidFill>
                <a:latin typeface="News Gothic MT" charset="0"/>
              </a:rPr>
              <a:t>length </a:t>
            </a:r>
            <a:r>
              <a:rPr lang="en-US" dirty="0">
                <a:latin typeface="News Gothic MT" charset="0"/>
              </a:rPr>
              <a:t>is a poor feature alone!</a:t>
            </a:r>
          </a:p>
          <a:p>
            <a:pPr eaLnBrk="1" hangingPunct="1">
              <a:buFontTx/>
              <a:buNone/>
            </a:pPr>
            <a:endParaRPr lang="en-US" dirty="0">
              <a:latin typeface="News Gothic MT" charset="0"/>
            </a:endParaRPr>
          </a:p>
          <a:p>
            <a:r>
              <a:rPr lang="en-US" dirty="0">
                <a:latin typeface="News Gothic MT" charset="0"/>
              </a:rPr>
              <a:t>Select the </a:t>
            </a:r>
            <a:r>
              <a:rPr lang="en-US" dirty="0">
                <a:solidFill>
                  <a:srgbClr val="25701F"/>
                </a:solidFill>
                <a:latin typeface="News Gothic MT" charset="0"/>
              </a:rPr>
              <a:t>lightness </a:t>
            </a:r>
            <a:r>
              <a:rPr lang="en-US" dirty="0">
                <a:latin typeface="News Gothic MT" charset="0"/>
              </a:rPr>
              <a:t>as a possible feature.</a:t>
            </a:r>
          </a:p>
        </p:txBody>
      </p:sp>
    </p:spTree>
    <p:extLst>
      <p:ext uri="{BB962C8B-B14F-4D97-AF65-F5344CB8AC3E}">
        <p14:creationId xmlns:p14="http://schemas.microsoft.com/office/powerpoint/2010/main" val="318868847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371600"/>
            <a:ext cx="8896350" cy="4135438"/>
          </a:xfrm>
        </p:spPr>
      </p:pic>
    </p:spTree>
    <p:extLst>
      <p:ext uri="{BB962C8B-B14F-4D97-AF65-F5344CB8AC3E}">
        <p14:creationId xmlns:p14="http://schemas.microsoft.com/office/powerpoint/2010/main" val="104574122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066801"/>
            <a:ext cx="9031288" cy="5184775"/>
          </a:xfrm>
        </p:spPr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Threshold decision boundary and cost relationship </a:t>
            </a:r>
          </a:p>
          <a:p>
            <a:pPr eaLnBrk="1" hangingPunct="1"/>
            <a:endParaRPr lang="en-US" dirty="0">
              <a:latin typeface="News Gothic MT" charset="0"/>
            </a:endParaRPr>
          </a:p>
          <a:p>
            <a:pPr lvl="1" eaLnBrk="1" hangingPunct="1"/>
            <a:r>
              <a:rPr lang="en-US" dirty="0">
                <a:latin typeface="News Gothic MT" charset="0"/>
              </a:rPr>
              <a:t>Move our decision boundary toward smaller values of lightness in order to minimize the cost (reduce the number of sea bass that are classified salmon!)</a:t>
            </a:r>
            <a:br>
              <a:rPr lang="en-US" dirty="0">
                <a:latin typeface="News Gothic MT" charset="0"/>
              </a:rPr>
            </a:br>
            <a:br>
              <a:rPr lang="en-US" dirty="0">
                <a:latin typeface="News Gothic MT" charset="0"/>
              </a:rPr>
            </a:br>
            <a:endParaRPr lang="en-US" dirty="0">
              <a:latin typeface="News Gothic MT" charset="0"/>
            </a:endParaRPr>
          </a:p>
          <a:p>
            <a:pPr lvl="1" eaLnBrk="1" hangingPunct="1"/>
            <a:endParaRPr lang="en-US" dirty="0">
              <a:latin typeface="News Gothic MT" charset="0"/>
            </a:endParaRPr>
          </a:p>
          <a:p>
            <a:pPr lvl="1" algn="ctr" eaLnBrk="1" hangingPunct="1">
              <a:buFontTx/>
              <a:buNone/>
            </a:pPr>
            <a:endParaRPr lang="en-US" dirty="0">
              <a:latin typeface="News Gothic MT" charset="0"/>
            </a:endParaRPr>
          </a:p>
          <a:p>
            <a:pPr lvl="1" algn="ctr" eaLnBrk="1" hangingPunct="1">
              <a:buFontTx/>
              <a:buNone/>
            </a:pPr>
            <a:r>
              <a:rPr lang="en-US" dirty="0">
                <a:latin typeface="News Gothic MT" charset="0"/>
              </a:rPr>
              <a:t>Task of decision theory</a:t>
            </a:r>
          </a:p>
        </p:txBody>
      </p:sp>
      <p:sp>
        <p:nvSpPr>
          <p:cNvPr id="48134" name="AutoShape 6"/>
          <p:cNvSpPr>
            <a:spLocks noChangeArrowheads="1"/>
          </p:cNvSpPr>
          <p:nvPr/>
        </p:nvSpPr>
        <p:spPr bwMode="auto">
          <a:xfrm>
            <a:off x="5867400" y="3034984"/>
            <a:ext cx="609600" cy="121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123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027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82000" cy="3657600"/>
          </a:xfrm>
        </p:spPr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Adopt the lightness and add the width of the fish</a:t>
            </a:r>
          </a:p>
          <a:p>
            <a:pPr algn="ctr" eaLnBrk="1" hangingPunct="1"/>
            <a:endParaRPr lang="en-US">
              <a:latin typeface="News Gothic MT" charset="0"/>
            </a:endParaRPr>
          </a:p>
          <a:p>
            <a:pPr algn="ctr" eaLnBrk="1" hangingPunct="1">
              <a:buFontTx/>
              <a:buNone/>
            </a:pPr>
            <a:r>
              <a:rPr lang="en-US">
                <a:latin typeface="News Gothic MT" charset="0"/>
              </a:rPr>
              <a:t>Fish		        </a:t>
            </a:r>
            <a:r>
              <a:rPr lang="en-US" i="1">
                <a:latin typeface="News Gothic MT" charset="0"/>
              </a:rPr>
              <a:t>x</a:t>
            </a:r>
            <a:r>
              <a:rPr lang="en-US" i="1" baseline="30000">
                <a:latin typeface="News Gothic MT" charset="0"/>
              </a:rPr>
              <a:t>T</a:t>
            </a:r>
            <a:r>
              <a:rPr lang="en-US" i="1">
                <a:latin typeface="News Gothic MT" charset="0"/>
              </a:rPr>
              <a:t> = </a:t>
            </a:r>
            <a:r>
              <a:rPr lang="en-US" b="1" i="1">
                <a:latin typeface="News Gothic MT" charset="0"/>
              </a:rPr>
              <a:t>[</a:t>
            </a:r>
            <a:r>
              <a:rPr lang="en-US" i="1">
                <a:latin typeface="News Gothic MT" charset="0"/>
              </a:rPr>
              <a:t>x</a:t>
            </a:r>
            <a:r>
              <a:rPr lang="en-US" i="1" baseline="-25000">
                <a:latin typeface="News Gothic MT" charset="0"/>
              </a:rPr>
              <a:t>1</a:t>
            </a:r>
            <a:r>
              <a:rPr lang="en-US" i="1">
                <a:latin typeface="News Gothic MT" charset="0"/>
              </a:rPr>
              <a:t>, x</a:t>
            </a:r>
            <a:r>
              <a:rPr lang="en-US" i="1" baseline="-25000">
                <a:latin typeface="News Gothic MT" charset="0"/>
              </a:rPr>
              <a:t>2</a:t>
            </a:r>
            <a:r>
              <a:rPr lang="en-US" b="1" i="1">
                <a:latin typeface="News Gothic MT" charset="0"/>
              </a:rPr>
              <a:t>]</a:t>
            </a:r>
          </a:p>
        </p:txBody>
      </p:sp>
      <p:sp>
        <p:nvSpPr>
          <p:cNvPr id="52230" name="AutoShape 1030"/>
          <p:cNvSpPr>
            <a:spLocks noChangeArrowheads="1"/>
          </p:cNvSpPr>
          <p:nvPr/>
        </p:nvSpPr>
        <p:spPr bwMode="auto">
          <a:xfrm>
            <a:off x="4876800" y="2743200"/>
            <a:ext cx="1600200" cy="381000"/>
          </a:xfrm>
          <a:prstGeom prst="rightArrow">
            <a:avLst>
              <a:gd name="adj1" fmla="val 50000"/>
              <a:gd name="adj2" fmla="val 105000"/>
            </a:avLst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FFFF00"/>
              </a:solidFill>
            </a:endParaRPr>
          </a:p>
        </p:txBody>
      </p:sp>
      <p:sp>
        <p:nvSpPr>
          <p:cNvPr id="52231" name="Text Box 1031"/>
          <p:cNvSpPr txBox="1">
            <a:spLocks noChangeArrowheads="1"/>
          </p:cNvSpPr>
          <p:nvPr/>
        </p:nvSpPr>
        <p:spPr bwMode="auto">
          <a:xfrm>
            <a:off x="6172201" y="4191000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latin typeface="Arial" charset="0"/>
              </a:rPr>
              <a:t>Lightness</a:t>
            </a:r>
          </a:p>
        </p:txBody>
      </p:sp>
      <p:sp>
        <p:nvSpPr>
          <p:cNvPr id="52232" name="Text Box 1032"/>
          <p:cNvSpPr txBox="1">
            <a:spLocks noChangeArrowheads="1"/>
          </p:cNvSpPr>
          <p:nvPr/>
        </p:nvSpPr>
        <p:spPr bwMode="auto">
          <a:xfrm>
            <a:off x="8458200" y="4267201"/>
            <a:ext cx="88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charset="0"/>
              </a:rPr>
              <a:t>Width</a:t>
            </a:r>
          </a:p>
        </p:txBody>
      </p:sp>
      <p:sp>
        <p:nvSpPr>
          <p:cNvPr id="52233" name="Line 1033"/>
          <p:cNvSpPr>
            <a:spLocks noChangeShapeType="1"/>
          </p:cNvSpPr>
          <p:nvPr/>
        </p:nvSpPr>
        <p:spPr bwMode="auto">
          <a:xfrm flipH="1">
            <a:off x="6934200" y="3429000"/>
            <a:ext cx="304800" cy="6096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52234" name="Line 1034"/>
          <p:cNvSpPr>
            <a:spLocks noChangeShapeType="1"/>
          </p:cNvSpPr>
          <p:nvPr/>
        </p:nvSpPr>
        <p:spPr bwMode="auto">
          <a:xfrm>
            <a:off x="8001000" y="3505200"/>
            <a:ext cx="457200" cy="609600"/>
          </a:xfrm>
          <a:prstGeom prst="line">
            <a:avLst/>
          </a:prstGeom>
          <a:noFill/>
          <a:ln w="38100" cap="sq">
            <a:solidFill>
              <a:srgbClr val="FF66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6675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3018"/>
          <a:stretch>
            <a:fillRect/>
          </a:stretch>
        </p:blipFill>
        <p:spPr/>
      </p:pic>
      <p:sp>
        <p:nvSpPr>
          <p:cNvPr id="44034" name="TextBox 2"/>
          <p:cNvSpPr txBox="1">
            <a:spLocks noChangeArrowheads="1"/>
          </p:cNvSpPr>
          <p:nvPr/>
        </p:nvSpPr>
        <p:spPr bwMode="auto">
          <a:xfrm>
            <a:off x="2209800" y="838201"/>
            <a:ext cx="739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/>
              <a:t>Rule for separating the fish </a:t>
            </a:r>
          </a:p>
        </p:txBody>
      </p:sp>
    </p:spTree>
    <p:extLst>
      <p:ext uri="{BB962C8B-B14F-4D97-AF65-F5344CB8AC3E}">
        <p14:creationId xmlns:p14="http://schemas.microsoft.com/office/powerpoint/2010/main" val="81944947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News Gothic MT" charset="0"/>
              </a:rPr>
              <a:t>Add more feature?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Some features might be redundant.</a:t>
            </a:r>
          </a:p>
          <a:p>
            <a:pPr lvl="1"/>
            <a:r>
              <a:rPr lang="en-US" dirty="0"/>
              <a:t>Those features which don’t improve accuracy significantly but increase computational cost (CC). </a:t>
            </a:r>
            <a:endParaRPr lang="en-US" dirty="0">
              <a:latin typeface="News Gothic MT" charset="0"/>
            </a:endParaRPr>
          </a:p>
          <a:p>
            <a:pPr eaLnBrk="1" hangingPunct="1"/>
            <a:r>
              <a:rPr lang="en-US" dirty="0">
                <a:latin typeface="News Gothic MT" charset="0"/>
              </a:rPr>
              <a:t>Add color of fish eye?</a:t>
            </a:r>
          </a:p>
          <a:p>
            <a:pPr lvl="1" eaLnBrk="1" hangingPunct="1"/>
            <a:r>
              <a:rPr lang="en-US" dirty="0">
                <a:latin typeface="News Gothic MT" charset="0"/>
              </a:rPr>
              <a:t>Correlation</a:t>
            </a:r>
          </a:p>
          <a:p>
            <a:pPr lvl="1" eaLnBrk="1" hangingPunct="1"/>
            <a:r>
              <a:rPr lang="en-US" dirty="0">
                <a:latin typeface="News Gothic MT" charset="0"/>
              </a:rPr>
              <a:t>Computational cost </a:t>
            </a:r>
          </a:p>
          <a:p>
            <a:pPr lvl="1"/>
            <a:r>
              <a:rPr lang="en-US" b="1" dirty="0"/>
              <a:t>Due to correlation between features CC increases. </a:t>
            </a:r>
            <a:r>
              <a:rPr lang="en-US" dirty="0"/>
              <a:t> So use features with least correlation</a:t>
            </a:r>
          </a:p>
          <a:p>
            <a:pPr lvl="1"/>
            <a:endParaRPr lang="en-US" dirty="0">
              <a:latin typeface="News Gothic MT" charset="0"/>
            </a:endParaRPr>
          </a:p>
          <a:p>
            <a:pPr eaLnBrk="1" hangingPunct="1"/>
            <a:r>
              <a:rPr lang="en-US" dirty="0">
                <a:latin typeface="News Gothic MT" charset="0"/>
              </a:rPr>
              <a:t>Might we ever have too many features? </a:t>
            </a:r>
          </a:p>
          <a:p>
            <a:pPr lvl="1" eaLnBrk="1" hangingPunct="1"/>
            <a:r>
              <a:rPr lang="en-US" dirty="0">
                <a:latin typeface="News Gothic MT" charset="0"/>
              </a:rPr>
              <a:t>possibly even degrade the performance </a:t>
            </a:r>
          </a:p>
          <a:p>
            <a:pPr eaLnBrk="1" hangingPunct="1"/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85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027"/>
          <p:cNvSpPr>
            <a:spLocks noGrp="1" noChangeArrowheads="1"/>
          </p:cNvSpPr>
          <p:nvPr>
            <p:ph idx="1"/>
          </p:nvPr>
        </p:nvSpPr>
        <p:spPr>
          <a:xfrm>
            <a:off x="1524000" y="1066800"/>
            <a:ext cx="9144000" cy="5410200"/>
          </a:xfrm>
        </p:spPr>
        <p:txBody>
          <a:bodyPr/>
          <a:lstStyle/>
          <a:p>
            <a:pPr eaLnBrk="1" hangingPunct="1"/>
            <a:endParaRPr lang="en-US" dirty="0">
              <a:latin typeface="News Gothic MT" charset="0"/>
            </a:endParaRPr>
          </a:p>
          <a:p>
            <a:pPr eaLnBrk="1" hangingPunct="1"/>
            <a:endParaRPr lang="en-US" dirty="0">
              <a:latin typeface="News Gothic MT" charset="0"/>
            </a:endParaRPr>
          </a:p>
          <a:p>
            <a:pPr algn="just" eaLnBrk="1" hangingPunct="1"/>
            <a:r>
              <a:rPr lang="en-US" dirty="0">
                <a:latin typeface="News Gothic MT" charset="0"/>
              </a:rPr>
              <a:t>We might add other features that are not correlated with the ones we already have. A precaution should be taken not to reduce the performance by adding such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latin typeface="News Gothic MT" charset="0"/>
              </a:rPr>
              <a:t>noisy features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ja-JP" dirty="0">
              <a:latin typeface="News Gothic MT" charset="0"/>
            </a:endParaRPr>
          </a:p>
          <a:p>
            <a:pPr algn="just" eaLnBrk="1" hangingPunct="1"/>
            <a:endParaRPr lang="en-US" dirty="0">
              <a:latin typeface="News Gothic MT" charset="0"/>
            </a:endParaRPr>
          </a:p>
          <a:p>
            <a:pPr algn="just" eaLnBrk="1" hangingPunct="1"/>
            <a:r>
              <a:rPr lang="en-US" dirty="0">
                <a:latin typeface="News Gothic MT" charset="0"/>
              </a:rPr>
              <a:t>Ideally, the </a:t>
            </a:r>
            <a:r>
              <a:rPr lang="en-US" b="1" dirty="0">
                <a:latin typeface="News Gothic MT" charset="0"/>
              </a:rPr>
              <a:t>best decision boundary should be the one which provides an optimal performance </a:t>
            </a:r>
            <a:r>
              <a:rPr lang="en-US" dirty="0">
                <a:latin typeface="News Gothic MT" charset="0"/>
              </a:rPr>
              <a:t>such as in the following figure:</a:t>
            </a:r>
          </a:p>
        </p:txBody>
      </p:sp>
    </p:spTree>
    <p:extLst>
      <p:ext uri="{BB962C8B-B14F-4D97-AF65-F5344CB8AC3E}">
        <p14:creationId xmlns:p14="http://schemas.microsoft.com/office/powerpoint/2010/main" val="1063605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What is Machine Learning: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ArialMT"/>
              </a:rPr>
              <a:t>“Machine learning is the field of study that enables a machine to automatically learn from data, improve performance from experiences, and predict things without being explicitly programmed.” (</a:t>
            </a:r>
            <a:r>
              <a:rPr lang="en-US" b="1" dirty="0">
                <a:latin typeface="ArialMT"/>
              </a:rPr>
              <a:t>Arthur Samuel 1959</a:t>
            </a:r>
            <a:r>
              <a:rPr lang="en-US" dirty="0">
                <a:latin typeface="ArialMT"/>
              </a:rPr>
              <a:t>)</a:t>
            </a:r>
          </a:p>
          <a:p>
            <a:pPr algn="just"/>
            <a:endParaRPr lang="en-US" b="1" dirty="0">
              <a:latin typeface="ArialMT"/>
            </a:endParaRPr>
          </a:p>
          <a:p>
            <a:pPr algn="just"/>
            <a:endParaRPr lang="en-US" dirty="0">
              <a:latin typeface="ArialMT"/>
            </a:endParaRPr>
          </a:p>
          <a:p>
            <a:endParaRPr lang="en-US" dirty="0"/>
          </a:p>
          <a:p>
            <a:endParaRPr lang="en-US" dirty="0">
              <a:latin typeface="ArialM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4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b="1">
              <a:latin typeface="News Gothic MT" charset="0"/>
            </a:endParaRPr>
          </a:p>
          <a:p>
            <a:pPr eaLnBrk="1" hangingPunct="1">
              <a:buFontTx/>
              <a:buNone/>
            </a:pPr>
            <a:endParaRPr lang="en-US" b="1">
              <a:latin typeface="News Gothic MT" charset="0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7162800" cy="414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91526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3"/>
          <p:cNvSpPr>
            <a:spLocks noGrp="1" noChangeArrowheads="1"/>
          </p:cNvSpPr>
          <p:nvPr>
            <p:ph idx="1"/>
          </p:nvPr>
        </p:nvSpPr>
        <p:spPr>
          <a:xfrm>
            <a:off x="2000250" y="1600200"/>
            <a:ext cx="8286750" cy="4800600"/>
          </a:xfrm>
        </p:spPr>
        <p:txBody>
          <a:bodyPr/>
          <a:lstStyle/>
          <a:p>
            <a:pPr eaLnBrk="1" hangingPunct="1"/>
            <a:r>
              <a:rPr lang="en-US" dirty="0">
                <a:latin typeface="News Gothic MT" charset="0"/>
              </a:rPr>
              <a:t>However, our satisfaction is premature because the central aim of designing a classifier is to correctly classify novel input  </a:t>
            </a:r>
            <a:br>
              <a:rPr lang="en-US" dirty="0">
                <a:latin typeface="News Gothic MT" charset="0"/>
              </a:rPr>
            </a:br>
            <a:br>
              <a:rPr lang="en-US" dirty="0">
                <a:latin typeface="News Gothic MT" charset="0"/>
              </a:rPr>
            </a:br>
            <a:r>
              <a:rPr lang="en-US" dirty="0">
                <a:latin typeface="News Gothic MT" charset="0"/>
              </a:rPr>
              <a:t>           </a:t>
            </a:r>
          </a:p>
          <a:p>
            <a:pPr eaLnBrk="1" hangingPunct="1"/>
            <a:endParaRPr lang="en-US" dirty="0">
              <a:latin typeface="News Gothic MT" charset="0"/>
            </a:endParaRPr>
          </a:p>
          <a:p>
            <a:pPr algn="ctr" eaLnBrk="1" hangingPunct="1">
              <a:buFontTx/>
              <a:buNone/>
            </a:pPr>
            <a:endParaRPr lang="en-US" dirty="0">
              <a:latin typeface="News Gothic MT" charset="0"/>
            </a:endParaRPr>
          </a:p>
          <a:p>
            <a:pPr algn="ctr" eaLnBrk="1" hangingPunct="1">
              <a:buFontTx/>
              <a:buNone/>
            </a:pPr>
            <a:r>
              <a:rPr lang="en-US" dirty="0">
                <a:latin typeface="News Gothic MT" charset="0"/>
              </a:rPr>
              <a:t>Issue of generalization!</a:t>
            </a:r>
          </a:p>
        </p:txBody>
      </p:sp>
      <p:sp>
        <p:nvSpPr>
          <p:cNvPr id="50183" name="AutoShape 7"/>
          <p:cNvSpPr>
            <a:spLocks noChangeArrowheads="1"/>
          </p:cNvSpPr>
          <p:nvPr/>
        </p:nvSpPr>
        <p:spPr bwMode="auto">
          <a:xfrm>
            <a:off x="5867400" y="3015496"/>
            <a:ext cx="457200" cy="13716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0330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 b="53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724324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News Gothic MT" charset="0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dirty="0">
                <a:latin typeface="News Gothic MT" charset="0"/>
              </a:rPr>
              <a:t>Our decisions are fundamentally task or cost specific.</a:t>
            </a:r>
          </a:p>
          <a:p>
            <a:pPr algn="just" eaLnBrk="1" hangingPunct="1"/>
            <a:r>
              <a:rPr lang="en-US" dirty="0">
                <a:latin typeface="News Gothic MT" charset="0"/>
              </a:rPr>
              <a:t>We wish to favor a small number of features, which might lead to simpler decision regions, and a classifier easier to train </a:t>
            </a:r>
          </a:p>
          <a:p>
            <a:pPr algn="just" eaLnBrk="1" hangingPunct="1"/>
            <a:r>
              <a:rPr lang="en-US" dirty="0">
                <a:latin typeface="News Gothic MT" charset="0"/>
              </a:rPr>
              <a:t>Robust </a:t>
            </a:r>
          </a:p>
          <a:p>
            <a:pPr algn="just" eaLnBrk="1" hangingPunct="1"/>
            <a:r>
              <a:rPr lang="en-US" dirty="0">
                <a:latin typeface="News Gothic MT" charset="0"/>
              </a:rPr>
              <a:t>Noise</a:t>
            </a:r>
          </a:p>
          <a:p>
            <a:pPr eaLnBrk="1" hangingPunct="1"/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75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Content Placeholder 4" descr="image_thumb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537" r="945" b="837"/>
          <a:stretch/>
        </p:blipFill>
        <p:spPr>
          <a:xfrm>
            <a:off x="3707643" y="1639615"/>
            <a:ext cx="4367283" cy="5050377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50128" y="408373"/>
            <a:ext cx="8260672" cy="1039427"/>
          </a:xfrm>
        </p:spPr>
        <p:txBody>
          <a:bodyPr>
            <a:normAutofit/>
          </a:bodyPr>
          <a:lstStyle/>
          <a:p>
            <a:r>
              <a:rPr lang="en-US" dirty="0"/>
              <a:t>PR process : main phases</a:t>
            </a:r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9433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Sensing:</a:t>
            </a:r>
            <a:r>
              <a:rPr lang="en-US" dirty="0"/>
              <a:t> In this phase, the pattern recognition system converts the input data into analogous data.</a:t>
            </a:r>
          </a:p>
          <a:p>
            <a:endParaRPr lang="en-US" dirty="0"/>
          </a:p>
          <a:p>
            <a:r>
              <a:rPr lang="en-US" b="1" dirty="0"/>
              <a:t>Segmentation:</a:t>
            </a:r>
            <a:r>
              <a:rPr lang="en-US" dirty="0"/>
              <a:t> This phase ensures that the sensed objects are isolated.</a:t>
            </a:r>
          </a:p>
          <a:p>
            <a:endParaRPr lang="en-US" dirty="0"/>
          </a:p>
          <a:p>
            <a:r>
              <a:rPr lang="en-US" b="1" dirty="0"/>
              <a:t>Feature extraction:</a:t>
            </a:r>
            <a:r>
              <a:rPr lang="en-US" dirty="0"/>
              <a:t> This phase computes the features or properties of the objects and sends them for further classification.</a:t>
            </a:r>
          </a:p>
          <a:p>
            <a:endParaRPr lang="en-US" dirty="0"/>
          </a:p>
          <a:p>
            <a:r>
              <a:rPr lang="en-US" b="1" dirty="0"/>
              <a:t>Classification:</a:t>
            </a:r>
            <a:r>
              <a:rPr lang="en-US" dirty="0"/>
              <a:t> In this phase, the sensed objects are categorized or placed in groups or cases.</a:t>
            </a:r>
          </a:p>
          <a:p>
            <a:endParaRPr lang="en-US" dirty="0"/>
          </a:p>
          <a:p>
            <a:r>
              <a:rPr lang="en-US" b="1" dirty="0"/>
              <a:t>Post-processing:</a:t>
            </a:r>
            <a:r>
              <a:rPr lang="en-US" dirty="0"/>
              <a:t> Here, further considerations are made before a decision is made.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50128" y="408373"/>
            <a:ext cx="8260672" cy="1039427"/>
          </a:xfrm>
        </p:spPr>
        <p:txBody>
          <a:bodyPr>
            <a:normAutofit/>
          </a:bodyPr>
          <a:lstStyle/>
          <a:p>
            <a:r>
              <a:rPr lang="en-US" dirty="0"/>
              <a:t>PR process : main phases</a:t>
            </a:r>
            <a:endParaRPr lang="en-US" dirty="0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17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ews Gothic MT" charset="0"/>
              </a:rPr>
              <a:t>System Performance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News Gothic MT" charset="0"/>
              </a:rPr>
              <a:t>Error rate(Prob. of misclassification)</a:t>
            </a:r>
          </a:p>
          <a:p>
            <a:r>
              <a:rPr lang="en-US">
                <a:latin typeface="News Gothic MT" charset="0"/>
              </a:rPr>
              <a:t>Speed</a:t>
            </a:r>
          </a:p>
          <a:p>
            <a:r>
              <a:rPr lang="en-US">
                <a:latin typeface="News Gothic MT" charset="0"/>
              </a:rPr>
              <a:t>Cost</a:t>
            </a:r>
          </a:p>
          <a:p>
            <a:r>
              <a:rPr lang="en-US">
                <a:latin typeface="News Gothic MT" charset="0"/>
              </a:rPr>
              <a:t>Robustness</a:t>
            </a:r>
          </a:p>
          <a:p>
            <a:r>
              <a:rPr lang="en-US">
                <a:latin typeface="News Gothic MT" charset="0"/>
              </a:rPr>
              <a:t>Reject option</a:t>
            </a:r>
          </a:p>
          <a:p>
            <a:r>
              <a:rPr lang="en-US">
                <a:latin typeface="News Gothic MT" charset="0"/>
              </a:rPr>
              <a:t>Return on investment</a:t>
            </a:r>
          </a:p>
          <a:p>
            <a:endParaRPr lang="en-US">
              <a:latin typeface="News Gothic MT" charset="0"/>
            </a:endParaRPr>
          </a:p>
          <a:p>
            <a:endParaRPr lang="en-US">
              <a:latin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41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one, </a:t>
            </a:r>
            <a:r>
              <a:rPr lang="en-US" dirty="0" err="1"/>
              <a:t>Duda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8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 algn="ctr">
              <a:buNone/>
            </a:pPr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03810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Machine Learning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Machine Learning system </a:t>
            </a:r>
            <a:r>
              <a:rPr lang="en-US" b="1" dirty="0"/>
              <a:t>learns from historical data which in known as training data, builds the prediction models, and whenever it receives new data, predicts the output for it.</a:t>
            </a:r>
          </a:p>
          <a:p>
            <a:r>
              <a:rPr lang="en-US" dirty="0"/>
              <a:t>The accuracy of predicted output depends upon the amount of data, as the huge amount of data helps to build a better model which predicts the output more accurately.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84" y="4783139"/>
            <a:ext cx="7860917" cy="19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uses data to detect various patterns in a given dataset.</a:t>
            </a:r>
          </a:p>
          <a:p>
            <a:r>
              <a:rPr lang="en-US" dirty="0"/>
              <a:t>It can learn from past data and improve automatically.</a:t>
            </a:r>
          </a:p>
          <a:p>
            <a:r>
              <a:rPr lang="en-US" dirty="0"/>
              <a:t>It is a data-driven technology.</a:t>
            </a:r>
          </a:p>
          <a:p>
            <a:r>
              <a:rPr lang="en-US" dirty="0"/>
              <a:t>Machine learning is much similar to data mining as it also deals with the huge amount of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has limitation in assessing the huge amount of data, manually.</a:t>
            </a:r>
          </a:p>
          <a:p>
            <a:r>
              <a:rPr lang="en-US" dirty="0"/>
              <a:t>Using ML, algorithms can be trained on the huge amount of data that can:</a:t>
            </a:r>
          </a:p>
          <a:p>
            <a:pPr lvl="1"/>
            <a:r>
              <a:rPr lang="en-US" dirty="0"/>
              <a:t>explore the data </a:t>
            </a:r>
          </a:p>
          <a:p>
            <a:pPr lvl="1"/>
            <a:r>
              <a:rPr lang="en-US" dirty="0"/>
              <a:t>construct the models</a:t>
            </a:r>
          </a:p>
          <a:p>
            <a:pPr lvl="1"/>
            <a:r>
              <a:rPr lang="en-US" dirty="0"/>
              <a:t>predict the required output automatically. </a:t>
            </a:r>
          </a:p>
          <a:p>
            <a:pPr lvl="1"/>
            <a:r>
              <a:rPr lang="en-US" dirty="0"/>
              <a:t>can save both time and money.</a:t>
            </a:r>
          </a:p>
          <a:p>
            <a:r>
              <a:rPr lang="en-US" dirty="0"/>
              <a:t>Decision making in various sector including finance</a:t>
            </a:r>
          </a:p>
          <a:p>
            <a:r>
              <a:rPr lang="en-US" dirty="0"/>
              <a:t>Finding hidden patterns and extracting useful information from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1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 broad level, machine learning can be classified into three types:</a:t>
            </a:r>
          </a:p>
          <a:p>
            <a:pPr lvl="1"/>
            <a:r>
              <a:rPr lang="en-US" b="1" dirty="0"/>
              <a:t>Supervised learning</a:t>
            </a:r>
            <a:endParaRPr lang="en-US" dirty="0"/>
          </a:p>
          <a:p>
            <a:pPr lvl="1"/>
            <a:r>
              <a:rPr lang="en-US" b="1" dirty="0"/>
              <a:t>Unsupervised learning</a:t>
            </a:r>
            <a:endParaRPr lang="en-US" dirty="0"/>
          </a:p>
          <a:p>
            <a:pPr lvl="1"/>
            <a:r>
              <a:rPr lang="en-US" b="1" dirty="0"/>
              <a:t>Reinforcement learning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19" y="3653331"/>
            <a:ext cx="5292615" cy="29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Supervised Learning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dirty="0"/>
              <a:t>A type of machine learning method in which:</a:t>
            </a:r>
          </a:p>
          <a:p>
            <a:pPr lvl="2" algn="just"/>
            <a:r>
              <a:rPr lang="en-US" dirty="0"/>
              <a:t>labeled data is provided to the machine learning system in order to train it,</a:t>
            </a:r>
          </a:p>
          <a:p>
            <a:pPr lvl="2" algn="just"/>
            <a:r>
              <a:rPr lang="en-US" dirty="0"/>
              <a:t>The system creates a model using labeled data to understand the datasets and learn about each data,</a:t>
            </a:r>
          </a:p>
          <a:p>
            <a:pPr lvl="2" algn="just"/>
            <a:r>
              <a:rPr lang="en-US" dirty="0"/>
              <a:t>On the basis of learning, Model predicts the output for an unlabeled data</a:t>
            </a:r>
          </a:p>
          <a:p>
            <a:pPr lvl="1" algn="just"/>
            <a:r>
              <a:rPr lang="en-US" altLang="ja-JP" dirty="0">
                <a:cs typeface="ＭＳ Ｐゴシック" charset="0"/>
              </a:rPr>
              <a:t>Basically discovers patterns in the data that relate data attributes with a target (class) attribute.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Performance of model is measured on the basis of that how accurately new data is predicted </a:t>
            </a:r>
          </a:p>
          <a:p>
            <a:pPr marL="411480" lvl="1" indent="0" algn="just">
              <a:buNone/>
            </a:pP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9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3885</TotalTime>
  <Words>1888</Words>
  <Application>Microsoft Office PowerPoint</Application>
  <PresentationFormat>Widescreen</PresentationFormat>
  <Paragraphs>268</Paragraphs>
  <Slides>48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ArialMT</vt:lpstr>
      <vt:lpstr>Book Antiqua</vt:lpstr>
      <vt:lpstr>Calibri</vt:lpstr>
      <vt:lpstr>Century Gothic</vt:lpstr>
      <vt:lpstr>News Gothic MT</vt:lpstr>
      <vt:lpstr>Times New Roman</vt:lpstr>
      <vt:lpstr>Apothecary</vt:lpstr>
      <vt:lpstr>Machine Learning </vt:lpstr>
      <vt:lpstr>Course contents</vt:lpstr>
      <vt:lpstr>Books</vt:lpstr>
      <vt:lpstr> What is Machine Learning:  </vt:lpstr>
      <vt:lpstr>How does Machine Learning work</vt:lpstr>
      <vt:lpstr>Features of Machine Learning</vt:lpstr>
      <vt:lpstr>Why Machine Learning</vt:lpstr>
      <vt:lpstr>Classification of Machine Learning</vt:lpstr>
      <vt:lpstr> Supervised Learning  </vt:lpstr>
      <vt:lpstr> Supervised Learning  </vt:lpstr>
      <vt:lpstr> Unsupervised Learning </vt:lpstr>
      <vt:lpstr> Unsupervised Learning </vt:lpstr>
      <vt:lpstr>Unsupervised Learning</vt:lpstr>
      <vt:lpstr> Reinforcement Learning  </vt:lpstr>
      <vt:lpstr>SOME OTHE TYPES OF ML</vt:lpstr>
      <vt:lpstr>PowerPoint Presentation</vt:lpstr>
      <vt:lpstr>Applications of ML</vt:lpstr>
      <vt:lpstr>pattern recognition</vt:lpstr>
      <vt:lpstr>Features of pattern recognition</vt:lpstr>
      <vt:lpstr>How pattern recognition works</vt:lpstr>
      <vt:lpstr>PowerPoint Presentation</vt:lpstr>
      <vt:lpstr>Example</vt:lpstr>
      <vt:lpstr>Example</vt:lpstr>
      <vt:lpstr>Segmentation</vt:lpstr>
      <vt:lpstr>PowerPoint Presentation</vt:lpstr>
      <vt:lpstr>Machine Perception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more feature?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 process : main phases</vt:lpstr>
      <vt:lpstr>PR process : main phases</vt:lpstr>
      <vt:lpstr>System Performance</vt:lpstr>
      <vt:lpstr>Reading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</dc:title>
  <dc:creator>Dawood</dc:creator>
  <cp:lastModifiedBy>Dexter Khan</cp:lastModifiedBy>
  <cp:revision>300</cp:revision>
  <dcterms:created xsi:type="dcterms:W3CDTF">2015-08-14T16:13:12Z</dcterms:created>
  <dcterms:modified xsi:type="dcterms:W3CDTF">2022-12-06T07:39:23Z</dcterms:modified>
</cp:coreProperties>
</file>